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300" r:id="rId3"/>
    <p:sldId id="323" r:id="rId4"/>
    <p:sldId id="301" r:id="rId5"/>
    <p:sldId id="289" r:id="rId6"/>
    <p:sldId id="298" r:id="rId7"/>
    <p:sldId id="258" r:id="rId8"/>
    <p:sldId id="264" r:id="rId9"/>
    <p:sldId id="299" r:id="rId10"/>
    <p:sldId id="290" r:id="rId11"/>
    <p:sldId id="267" r:id="rId12"/>
    <p:sldId id="291" r:id="rId13"/>
    <p:sldId id="292" r:id="rId14"/>
    <p:sldId id="293" r:id="rId15"/>
    <p:sldId id="297" r:id="rId16"/>
    <p:sldId id="288" r:id="rId17"/>
    <p:sldId id="310" r:id="rId18"/>
    <p:sldId id="296" r:id="rId19"/>
    <p:sldId id="266" r:id="rId20"/>
    <p:sldId id="294" r:id="rId21"/>
    <p:sldId id="263" r:id="rId22"/>
    <p:sldId id="295" r:id="rId23"/>
    <p:sldId id="260" r:id="rId24"/>
    <p:sldId id="272" r:id="rId25"/>
    <p:sldId id="304" r:id="rId26"/>
    <p:sldId id="324" r:id="rId27"/>
    <p:sldId id="326" r:id="rId28"/>
    <p:sldId id="325" r:id="rId29"/>
    <p:sldId id="327" r:id="rId30"/>
    <p:sldId id="328" r:id="rId31"/>
    <p:sldId id="329" r:id="rId32"/>
    <p:sldId id="274" r:id="rId33"/>
    <p:sldId id="309" r:id="rId3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eindert" initials="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DC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3" autoAdjust="0"/>
    <p:restoredTop sz="88710" autoAdjust="0"/>
  </p:normalViewPr>
  <p:slideViewPr>
    <p:cSldViewPr>
      <p:cViewPr>
        <p:scale>
          <a:sx n="74" d="100"/>
          <a:sy n="74" d="100"/>
        </p:scale>
        <p:origin x="-2712" y="-7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03-18T18:12:41.132" idx="1">
    <p:pos x="3878" y="2109"/>
    <p:text>Dit waren  de zorgpunten van vorig jaar
Actualiseren?</p:tex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EEBDA-74F6-42A9-8DEC-7C0CC9C639C9}" type="datetimeFigureOut">
              <a:rPr lang="nl-NL" smtClean="0"/>
              <a:t>25-3-2018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387B99-4077-4161-B92E-7E5BF875F76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41058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2D7DE-A6E8-403E-933C-D5385A63307E}" type="datetimeFigureOut">
              <a:rPr lang="nl-NL" smtClean="0"/>
              <a:pPr/>
              <a:t>25-3-2018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4BA3C6-B0F2-4B57-846A-A0953112A4B3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4400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Guido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BA3C6-B0F2-4B57-846A-A0953112A4B3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9185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 smtClean="0"/>
              <a:t>Astrid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BA3C6-B0F2-4B57-846A-A0953112A4B3}" type="slidenum">
              <a:rPr lang="nl-NL" smtClean="0"/>
              <a:pPr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24234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 smtClean="0"/>
              <a:t>Astrid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BA3C6-B0F2-4B57-846A-A0953112A4B3}" type="slidenum">
              <a:rPr lang="nl-NL" smtClean="0"/>
              <a:pPr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22307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 smtClean="0"/>
              <a:t>Astrid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BA3C6-B0F2-4B57-846A-A0953112A4B3}" type="slidenum">
              <a:rPr lang="nl-NL" smtClean="0"/>
              <a:pPr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51465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 smtClean="0"/>
              <a:t>Astrid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BA3C6-B0F2-4B57-846A-A0953112A4B3}" type="slidenum">
              <a:rPr lang="nl-NL" smtClean="0"/>
              <a:pPr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72414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Guido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BA3C6-B0F2-4B57-846A-A0953112A4B3}" type="slidenum">
              <a:rPr lang="nl-NL" smtClean="0"/>
              <a:pPr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39513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Guido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BA3C6-B0F2-4B57-846A-A0953112A4B3}" type="slidenum">
              <a:rPr lang="nl-NL" smtClean="0"/>
              <a:pPr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10779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Guido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BA3C6-B0F2-4B57-846A-A0953112A4B3}" type="slidenum">
              <a:rPr lang="nl-NL" smtClean="0"/>
              <a:pPr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05959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err="1" smtClean="0"/>
              <a:t>Dania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BA3C6-B0F2-4B57-846A-A0953112A4B3}" type="slidenum">
              <a:rPr lang="nl-NL" smtClean="0"/>
              <a:pPr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94104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Maaike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BA3C6-B0F2-4B57-846A-A0953112A4B3}" type="slidenum">
              <a:rPr lang="nl-NL" smtClean="0"/>
              <a:pPr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73174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 smtClean="0"/>
              <a:t>Maaike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BA3C6-B0F2-4B57-846A-A0953112A4B3}" type="slidenum">
              <a:rPr lang="nl-NL" smtClean="0"/>
              <a:pPr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4104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Guido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BA3C6-B0F2-4B57-846A-A0953112A4B3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37926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Ashley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BA3C6-B0F2-4B57-846A-A0953112A4B3}" type="slidenum">
              <a:rPr lang="nl-NL" smtClean="0"/>
              <a:pPr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0156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 smtClean="0"/>
              <a:t>Ashley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BA3C6-B0F2-4B57-846A-A0953112A4B3}" type="slidenum">
              <a:rPr lang="nl-NL" smtClean="0"/>
              <a:pPr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81105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Guido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BA3C6-B0F2-4B57-846A-A0953112A4B3}" type="slidenum">
              <a:rPr lang="nl-NL" smtClean="0"/>
              <a:pPr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78860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Guido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BA3C6-B0F2-4B57-846A-A0953112A4B3}" type="slidenum">
              <a:rPr lang="nl-NL" smtClean="0"/>
              <a:pPr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2636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Guido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BA3C6-B0F2-4B57-846A-A0953112A4B3}" type="slidenum">
              <a:rPr lang="nl-NL" smtClean="0"/>
              <a:pPr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08718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Guido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BA3C6-B0F2-4B57-846A-A0953112A4B3}" type="slidenum">
              <a:rPr lang="nl-NL" smtClean="0"/>
              <a:pPr/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58255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Guido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BA3C6-B0F2-4B57-846A-A0953112A4B3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9631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Guido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BA3C6-B0F2-4B57-846A-A0953112A4B3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7085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Anika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BA3C6-B0F2-4B57-846A-A0953112A4B3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498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Anika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BA3C6-B0F2-4B57-846A-A0953112A4B3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489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Anika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BA3C6-B0F2-4B57-846A-A0953112A4B3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59004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Astrid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BA3C6-B0F2-4B57-846A-A0953112A4B3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69655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 smtClean="0"/>
              <a:t>Astrid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4BA3C6-B0F2-4B57-846A-A0953112A4B3}" type="slidenum">
              <a:rPr lang="nl-NL" smtClean="0"/>
              <a:pPr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5690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FCD1-8E2E-46A2-8746-DE4568B69F89}" type="datetimeFigureOut">
              <a:rPr lang="nl-NL" smtClean="0"/>
              <a:pPr/>
              <a:t>25-3-2018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57EB5-21C3-4D94-8114-5A63EFF8DF7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FCD1-8E2E-46A2-8746-DE4568B69F89}" type="datetimeFigureOut">
              <a:rPr lang="nl-NL" smtClean="0"/>
              <a:pPr/>
              <a:t>25-3-2018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57EB5-21C3-4D94-8114-5A63EFF8DF7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FCD1-8E2E-46A2-8746-DE4568B69F89}" type="datetimeFigureOut">
              <a:rPr lang="nl-NL" smtClean="0"/>
              <a:pPr/>
              <a:t>25-3-2018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57EB5-21C3-4D94-8114-5A63EFF8DF7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FCD1-8E2E-46A2-8746-DE4568B69F89}" type="datetimeFigureOut">
              <a:rPr lang="nl-NL" smtClean="0"/>
              <a:pPr/>
              <a:t>25-3-2018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57EB5-21C3-4D94-8114-5A63EFF8DF7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FCD1-8E2E-46A2-8746-DE4568B69F89}" type="datetimeFigureOut">
              <a:rPr lang="nl-NL" smtClean="0"/>
              <a:pPr/>
              <a:t>25-3-2018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57EB5-21C3-4D94-8114-5A63EFF8DF7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FCD1-8E2E-46A2-8746-DE4568B69F89}" type="datetimeFigureOut">
              <a:rPr lang="nl-NL" smtClean="0"/>
              <a:pPr/>
              <a:t>25-3-2018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57EB5-21C3-4D94-8114-5A63EFF8DF7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FCD1-8E2E-46A2-8746-DE4568B69F89}" type="datetimeFigureOut">
              <a:rPr lang="nl-NL" smtClean="0"/>
              <a:pPr/>
              <a:t>25-3-2018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57EB5-21C3-4D94-8114-5A63EFF8DF7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FCD1-8E2E-46A2-8746-DE4568B69F89}" type="datetimeFigureOut">
              <a:rPr lang="nl-NL" smtClean="0"/>
              <a:pPr/>
              <a:t>25-3-2018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57EB5-21C3-4D94-8114-5A63EFF8DF7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FCD1-8E2E-46A2-8746-DE4568B69F89}" type="datetimeFigureOut">
              <a:rPr lang="nl-NL" smtClean="0"/>
              <a:pPr/>
              <a:t>25-3-2018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57EB5-21C3-4D94-8114-5A63EFF8DF7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FCD1-8E2E-46A2-8746-DE4568B69F89}" type="datetimeFigureOut">
              <a:rPr lang="nl-NL" smtClean="0"/>
              <a:pPr/>
              <a:t>25-3-2018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57EB5-21C3-4D94-8114-5A63EFF8DF7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9FCD1-8E2E-46A2-8746-DE4568B69F89}" type="datetimeFigureOut">
              <a:rPr lang="nl-NL" smtClean="0"/>
              <a:pPr/>
              <a:t>25-3-2018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57EB5-21C3-4D94-8114-5A63EFF8DF7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9FCD1-8E2E-46A2-8746-DE4568B69F89}" type="datetimeFigureOut">
              <a:rPr lang="nl-NL" smtClean="0"/>
              <a:pPr/>
              <a:t>25-3-2018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57EB5-21C3-4D94-8114-5A63EFF8DF7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5535" y="4653136"/>
            <a:ext cx="8451739" cy="936105"/>
          </a:xfrm>
        </p:spPr>
        <p:txBody>
          <a:bodyPr>
            <a:normAutofit fontScale="90000"/>
          </a:bodyPr>
          <a:lstStyle/>
          <a:p>
            <a:r>
              <a:rPr lang="nl-NL" dirty="0">
                <a:solidFill>
                  <a:schemeClr val="accent1"/>
                </a:solidFill>
              </a:rPr>
              <a:t>Algemene Ledenvergadering </a:t>
            </a:r>
            <a:r>
              <a:rPr lang="nl-NL" dirty="0" smtClean="0">
                <a:solidFill>
                  <a:schemeClr val="accent1"/>
                </a:solidFill>
              </a:rPr>
              <a:t>22-3-2018</a:t>
            </a:r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39552" y="5445224"/>
            <a:ext cx="6444208" cy="648072"/>
          </a:xfrm>
        </p:spPr>
        <p:txBody>
          <a:bodyPr>
            <a:normAutofit/>
          </a:bodyPr>
          <a:lstStyle/>
          <a:p>
            <a:pPr algn="l"/>
            <a:r>
              <a:rPr lang="nl-NL" dirty="0" smtClean="0">
                <a:solidFill>
                  <a:schemeClr val="tx2"/>
                </a:solidFill>
              </a:rPr>
              <a:t>CCO </a:t>
            </a:r>
            <a:r>
              <a:rPr lang="nl-NL" dirty="0">
                <a:solidFill>
                  <a:schemeClr val="tx2"/>
                </a:solidFill>
              </a:rPr>
              <a:t>Jaaroverzicht </a:t>
            </a:r>
            <a:r>
              <a:rPr lang="nl-NL" dirty="0" smtClean="0">
                <a:solidFill>
                  <a:schemeClr val="tx2"/>
                </a:solidFill>
              </a:rPr>
              <a:t>2017</a:t>
            </a:r>
            <a:endParaRPr lang="nl-NL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4" name="Afbeelding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260648"/>
            <a:ext cx="1827003" cy="1086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5" b="15299"/>
          <a:stretch/>
        </p:blipFill>
        <p:spPr>
          <a:xfrm>
            <a:off x="755576" y="1772816"/>
            <a:ext cx="6465144" cy="273630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tx2"/>
                </a:solidFill>
              </a:rPr>
              <a:t>Financieel verslag</a:t>
            </a:r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864" y="1412776"/>
            <a:ext cx="8229600" cy="4934043"/>
          </a:xfrm>
        </p:spPr>
        <p:txBody>
          <a:bodyPr>
            <a:normAutofit/>
          </a:bodyPr>
          <a:lstStyle/>
          <a:p>
            <a:r>
              <a:rPr lang="nl-NL" dirty="0" smtClean="0"/>
              <a:t>Stabiel 2017</a:t>
            </a:r>
          </a:p>
          <a:p>
            <a:pPr lvl="1"/>
            <a:r>
              <a:rPr lang="nl-NL" sz="2100" dirty="0" smtClean="0"/>
              <a:t>Ledenaantal stabiel Positief resultaat:  </a:t>
            </a:r>
            <a:r>
              <a:rPr lang="nl-NL" sz="2400" dirty="0"/>
              <a:t>€ 2.492,62 </a:t>
            </a:r>
            <a:endParaRPr lang="nl-NL" sz="1300" dirty="0" smtClean="0"/>
          </a:p>
          <a:p>
            <a:pPr lvl="1"/>
            <a:endParaRPr lang="nl-NL" sz="1300" dirty="0">
              <a:solidFill>
                <a:srgbClr val="FF0000"/>
              </a:solidFill>
            </a:endParaRPr>
          </a:p>
          <a:p>
            <a:r>
              <a:rPr lang="nl-NL" dirty="0" smtClean="0"/>
              <a:t>Grote clubactie</a:t>
            </a:r>
          </a:p>
          <a:p>
            <a:pPr lvl="1"/>
            <a:r>
              <a:rPr lang="nl-NL" sz="2100" dirty="0" smtClean="0"/>
              <a:t>€ </a:t>
            </a:r>
            <a:r>
              <a:rPr lang="nl-NL" sz="2400" dirty="0"/>
              <a:t>1.181,90</a:t>
            </a:r>
            <a:r>
              <a:rPr lang="nl-NL" sz="2100" dirty="0" smtClean="0"/>
              <a:t> inkomsten</a:t>
            </a:r>
          </a:p>
          <a:p>
            <a:pPr marL="0" indent="0">
              <a:buNone/>
            </a:pPr>
            <a:endParaRPr lang="nl-NL" sz="1700" dirty="0" smtClean="0"/>
          </a:p>
          <a:p>
            <a:endParaRPr lang="nl-NL" sz="1700" dirty="0"/>
          </a:p>
          <a:p>
            <a:endParaRPr lang="nl-NL" sz="1700" dirty="0" smtClean="0"/>
          </a:p>
          <a:p>
            <a:pPr lvl="1"/>
            <a:endParaRPr lang="nl-NL" sz="1300" dirty="0"/>
          </a:p>
          <a:p>
            <a:endParaRPr lang="nl-NL" sz="1700" dirty="0" smtClean="0"/>
          </a:p>
          <a:p>
            <a:pPr lvl="1"/>
            <a:endParaRPr lang="nl-NL" sz="1700" dirty="0" smtClean="0"/>
          </a:p>
          <a:p>
            <a:pPr lvl="1"/>
            <a:endParaRPr lang="nl-NL" sz="1700" dirty="0"/>
          </a:p>
          <a:p>
            <a:pPr marL="457200" lvl="1" indent="0">
              <a:buNone/>
            </a:pPr>
            <a:endParaRPr lang="nl-NL" sz="2100" dirty="0" smtClean="0"/>
          </a:p>
        </p:txBody>
      </p:sp>
      <p:pic>
        <p:nvPicPr>
          <p:cNvPr id="4" name="Afbeelding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188640"/>
            <a:ext cx="890899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21418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nl-NL" dirty="0" smtClean="0">
                <a:solidFill>
                  <a:schemeClr val="tx2"/>
                </a:solidFill>
              </a:rPr>
              <a:t>Inkomsten</a:t>
            </a:r>
            <a:endParaRPr lang="nl-NL" dirty="0">
              <a:solidFill>
                <a:schemeClr val="tx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32856"/>
            <a:ext cx="8119656" cy="2905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nl-NL" dirty="0" smtClean="0">
                <a:solidFill>
                  <a:schemeClr val="tx2"/>
                </a:solidFill>
              </a:rPr>
              <a:t>Uitgaven</a:t>
            </a:r>
            <a:endParaRPr lang="nl-NL" dirty="0">
              <a:solidFill>
                <a:schemeClr val="tx2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943808"/>
            <a:ext cx="8136904" cy="3636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24184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nl-NL" dirty="0" smtClean="0">
                <a:solidFill>
                  <a:schemeClr val="tx2"/>
                </a:solidFill>
              </a:rPr>
              <a:t>Balans</a:t>
            </a:r>
            <a:endParaRPr lang="nl-NL" dirty="0">
              <a:solidFill>
                <a:schemeClr val="tx2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8249805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50702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nl-NL" dirty="0" smtClean="0">
                <a:solidFill>
                  <a:schemeClr val="tx2"/>
                </a:solidFill>
              </a:rPr>
              <a:t>Toelichting op financieel verslag</a:t>
            </a:r>
            <a:endParaRPr lang="nl-NL" dirty="0">
              <a:solidFill>
                <a:schemeClr val="tx2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24744"/>
            <a:ext cx="5067300" cy="539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67554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tx2"/>
                </a:solidFill>
              </a:rPr>
              <a:t>Technisch kader</a:t>
            </a:r>
            <a:endParaRPr lang="nl-NL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045" y="1600200"/>
            <a:ext cx="6523910" cy="4525963"/>
          </a:xfrm>
        </p:spPr>
      </p:pic>
    </p:spTree>
    <p:extLst>
      <p:ext uri="{BB962C8B-B14F-4D97-AF65-F5344CB8AC3E}">
        <p14:creationId xmlns:p14="http://schemas.microsoft.com/office/powerpoint/2010/main" val="9070108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tx2"/>
                </a:solidFill>
              </a:rPr>
              <a:t>Leiding</a:t>
            </a:r>
            <a:endParaRPr lang="nl-NL" dirty="0">
              <a:solidFill>
                <a:schemeClr val="tx2"/>
              </a:solidFill>
            </a:endParaRPr>
          </a:p>
        </p:txBody>
      </p:sp>
      <p:pic>
        <p:nvPicPr>
          <p:cNvPr id="4" name="Afbeelding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188640"/>
            <a:ext cx="890899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nl-NL" dirty="0"/>
              <a:t>Wietske van Blokland</a:t>
            </a:r>
          </a:p>
          <a:p>
            <a:pPr lvl="0"/>
            <a:r>
              <a:rPr lang="nl-NL" dirty="0"/>
              <a:t> Floor Bleeker</a:t>
            </a:r>
          </a:p>
          <a:p>
            <a:pPr lvl="0"/>
            <a:r>
              <a:rPr lang="nl-NL" dirty="0"/>
              <a:t> Map Jansen</a:t>
            </a:r>
          </a:p>
          <a:p>
            <a:pPr lvl="0"/>
            <a:r>
              <a:rPr lang="nl-NL" dirty="0"/>
              <a:t> Bram Koopman</a:t>
            </a:r>
          </a:p>
          <a:p>
            <a:pPr lvl="0"/>
            <a:r>
              <a:rPr lang="nl-NL" dirty="0"/>
              <a:t> </a:t>
            </a:r>
            <a:r>
              <a:rPr lang="nl-NL" dirty="0" err="1"/>
              <a:t>Clim</a:t>
            </a:r>
            <a:r>
              <a:rPr lang="nl-NL" dirty="0"/>
              <a:t> </a:t>
            </a:r>
            <a:r>
              <a:rPr lang="nl-NL" dirty="0" err="1"/>
              <a:t>Oostra</a:t>
            </a:r>
            <a:endParaRPr lang="nl-NL" dirty="0"/>
          </a:p>
          <a:p>
            <a:pPr lvl="0"/>
            <a:r>
              <a:rPr lang="nl-NL" dirty="0"/>
              <a:t> Marina </a:t>
            </a:r>
            <a:r>
              <a:rPr lang="nl-NL" dirty="0" err="1"/>
              <a:t>Sakharova</a:t>
            </a:r>
            <a:endParaRPr lang="nl-NL" dirty="0"/>
          </a:p>
          <a:p>
            <a:pPr lvl="0"/>
            <a:r>
              <a:rPr lang="nl-NL" dirty="0"/>
              <a:t> Esther van Schaik</a:t>
            </a:r>
          </a:p>
          <a:p>
            <a:pPr lvl="0"/>
            <a:r>
              <a:rPr lang="nl-NL" dirty="0"/>
              <a:t> </a:t>
            </a:r>
            <a:r>
              <a:rPr lang="nl-NL" dirty="0" err="1"/>
              <a:t>Alinde</a:t>
            </a:r>
            <a:r>
              <a:rPr lang="nl-NL" dirty="0"/>
              <a:t> Scholten</a:t>
            </a:r>
          </a:p>
          <a:p>
            <a:pPr lvl="0"/>
            <a:r>
              <a:rPr lang="nl-NL" dirty="0"/>
              <a:t> </a:t>
            </a:r>
            <a:r>
              <a:rPr lang="nl-NL" dirty="0" err="1"/>
              <a:t>Dania</a:t>
            </a:r>
            <a:r>
              <a:rPr lang="nl-NL" dirty="0"/>
              <a:t> Vos</a:t>
            </a:r>
          </a:p>
          <a:p>
            <a:pPr lvl="0"/>
            <a:r>
              <a:rPr lang="nl-NL" dirty="0"/>
              <a:t> Noëlle de Vries</a:t>
            </a:r>
          </a:p>
          <a:p>
            <a:pPr lvl="0"/>
            <a:r>
              <a:rPr lang="nl-NL" dirty="0"/>
              <a:t> en  in geval van nood Guido van Beuzekom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198625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Assistenten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l-NL" b="1" dirty="0"/>
              <a:t>Assistenten</a:t>
            </a:r>
            <a:r>
              <a:rPr lang="nl-NL" dirty="0"/>
              <a:t>:</a:t>
            </a:r>
          </a:p>
          <a:p>
            <a:pPr lvl="0"/>
            <a:r>
              <a:rPr lang="nl-NL" dirty="0"/>
              <a:t>Floor Bleeker</a:t>
            </a:r>
          </a:p>
          <a:p>
            <a:pPr lvl="0"/>
            <a:r>
              <a:rPr lang="nl-NL" dirty="0"/>
              <a:t>Hai </a:t>
            </a:r>
            <a:r>
              <a:rPr lang="nl-NL" dirty="0" err="1"/>
              <a:t>Yan</a:t>
            </a:r>
            <a:r>
              <a:rPr lang="nl-NL" dirty="0"/>
              <a:t> Flier</a:t>
            </a:r>
          </a:p>
          <a:p>
            <a:pPr lvl="0"/>
            <a:r>
              <a:rPr lang="nl-NL" dirty="0"/>
              <a:t>Vera Meekes</a:t>
            </a:r>
          </a:p>
          <a:p>
            <a:pPr lvl="0"/>
            <a:r>
              <a:rPr lang="nl-NL" dirty="0"/>
              <a:t>Simone Rijke</a:t>
            </a:r>
          </a:p>
          <a:p>
            <a:pPr lvl="0"/>
            <a:r>
              <a:rPr lang="nl-NL" dirty="0"/>
              <a:t>Kyara </a:t>
            </a:r>
            <a:r>
              <a:rPr lang="nl-NL" dirty="0" smtClean="0"/>
              <a:t>Stam</a:t>
            </a:r>
          </a:p>
          <a:p>
            <a:pPr marL="0" lvl="0" indent="0">
              <a:buNone/>
            </a:pPr>
            <a:endParaRPr lang="nl-NL" dirty="0"/>
          </a:p>
          <a:p>
            <a:r>
              <a:rPr lang="nl-NL" b="1" dirty="0"/>
              <a:t>Stagiairs:</a:t>
            </a:r>
            <a:endParaRPr lang="nl-NL" dirty="0"/>
          </a:p>
          <a:p>
            <a:pPr lvl="0"/>
            <a:r>
              <a:rPr lang="nl-NL" dirty="0"/>
              <a:t>Ashley Fidder</a:t>
            </a:r>
          </a:p>
          <a:p>
            <a:pPr lvl="0"/>
            <a:r>
              <a:rPr lang="nl-NL" dirty="0"/>
              <a:t>Melissa Fidder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37076816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>
                <a:solidFill>
                  <a:schemeClr val="tx2"/>
                </a:solidFill>
              </a:rPr>
              <a:t>Beleid &amp; </a:t>
            </a:r>
            <a:r>
              <a:rPr lang="nl-NL" dirty="0">
                <a:solidFill>
                  <a:schemeClr val="tx2"/>
                </a:solidFill>
              </a:rPr>
              <a:t>Materiaal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Leidingbeleid</a:t>
            </a:r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r>
              <a:rPr lang="nl-NL" dirty="0" smtClean="0"/>
              <a:t>Materiaal</a:t>
            </a:r>
          </a:p>
          <a:p>
            <a:pPr marL="0" indent="0">
              <a:buNone/>
            </a:pPr>
            <a:r>
              <a:rPr lang="nl-NL" sz="2000" dirty="0" smtClean="0"/>
              <a:t>-  In </a:t>
            </a:r>
            <a:r>
              <a:rPr lang="nl-NL" sz="2000" dirty="0"/>
              <a:t>2017 hebben we wat klein materiaal </a:t>
            </a:r>
            <a:endParaRPr lang="nl-NL" sz="2000" dirty="0" smtClean="0"/>
          </a:p>
          <a:p>
            <a:pPr marL="0" indent="0">
              <a:buNone/>
            </a:pPr>
            <a:r>
              <a:rPr lang="nl-NL" sz="2000" dirty="0" smtClean="0"/>
              <a:t>ter </a:t>
            </a:r>
            <a:r>
              <a:rPr lang="nl-NL" sz="2000" dirty="0"/>
              <a:t>waarde van € 65,00.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239" y="1484784"/>
            <a:ext cx="3150096" cy="23625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239" y="3933057"/>
            <a:ext cx="3150096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99574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tx2"/>
                </a:solidFill>
              </a:rPr>
              <a:t>Lessen &amp; wedstrijden</a:t>
            </a:r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l-NL" dirty="0" smtClean="0"/>
          </a:p>
          <a:p>
            <a:r>
              <a:rPr lang="nl-NL" dirty="0" smtClean="0"/>
              <a:t>Extra </a:t>
            </a:r>
            <a:r>
              <a:rPr lang="nl-NL" dirty="0"/>
              <a:t>training </a:t>
            </a:r>
            <a:r>
              <a:rPr lang="nl-NL" dirty="0" smtClean="0"/>
              <a:t>Heemskerk </a:t>
            </a:r>
          </a:p>
          <a:p>
            <a:r>
              <a:rPr lang="nl-NL" dirty="0" smtClean="0"/>
              <a:t>Acrowedstrijden</a:t>
            </a:r>
          </a:p>
          <a:p>
            <a:r>
              <a:rPr lang="nl-NL" dirty="0" smtClean="0"/>
              <a:t>Onderlinge turnwedstrijd</a:t>
            </a:r>
          </a:p>
          <a:p>
            <a:r>
              <a:rPr lang="nl-NL" dirty="0" err="1" smtClean="0"/>
              <a:t>Gymmies</a:t>
            </a:r>
            <a:r>
              <a:rPr lang="nl-NL" dirty="0" smtClean="0"/>
              <a:t> en acromaatjes</a:t>
            </a:r>
            <a:r>
              <a:rPr lang="nl-NL" dirty="0"/>
              <a:t>	</a:t>
            </a:r>
          </a:p>
        </p:txBody>
      </p:sp>
      <p:pic>
        <p:nvPicPr>
          <p:cNvPr id="4" name="Afbeelding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188640"/>
            <a:ext cx="890899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260648"/>
            <a:ext cx="1827003" cy="1086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el 1"/>
          <p:cNvSpPr txBox="1">
            <a:spLocks/>
          </p:cNvSpPr>
          <p:nvPr/>
        </p:nvSpPr>
        <p:spPr>
          <a:xfrm>
            <a:off x="-103256" y="555488"/>
            <a:ext cx="8496945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nl-NL" dirty="0">
                <a:solidFill>
                  <a:schemeClr val="tx2"/>
                </a:solidFill>
              </a:rPr>
              <a:t>Agenda</a:t>
            </a:r>
            <a:endParaRPr lang="nl-NL" b="1" dirty="0">
              <a:solidFill>
                <a:srgbClr val="4F81BD"/>
              </a:solidFill>
              <a:effectLst/>
              <a:latin typeface="Cambria"/>
              <a:ea typeface="Times New Roman"/>
              <a:cs typeface="Times New Roman"/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652828" y="940895"/>
            <a:ext cx="6984776" cy="5742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l-NL" dirty="0">
                <a:ea typeface="Calibri"/>
                <a:cs typeface="Times New Roman"/>
              </a:rPr>
              <a:t> 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Char char="-"/>
            </a:pPr>
            <a:r>
              <a:rPr lang="nl-NL" sz="2400" b="1" dirty="0">
                <a:ea typeface="Calibri"/>
                <a:cs typeface="Times New Roman"/>
              </a:rPr>
              <a:t>Opening en mededelingen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Char char="-"/>
            </a:pPr>
            <a:r>
              <a:rPr lang="nl-NL" dirty="0">
                <a:ea typeface="Calibri"/>
                <a:cs typeface="Times New Roman"/>
              </a:rPr>
              <a:t>Verslag van de ALV  2017 behandelen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Char char="-"/>
            </a:pPr>
            <a:r>
              <a:rPr lang="nl-NL" dirty="0">
                <a:ea typeface="Calibri"/>
                <a:cs typeface="Times New Roman"/>
              </a:rPr>
              <a:t>Presentatie jaarverslag, waaronder</a:t>
            </a:r>
            <a:r>
              <a:rPr lang="nl-NL" dirty="0" smtClean="0">
                <a:ea typeface="Calibri"/>
                <a:cs typeface="Times New Roman"/>
              </a:rPr>
              <a:t>: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nl-NL" dirty="0" smtClean="0">
                <a:ea typeface="Calibri"/>
                <a:cs typeface="Times New Roman"/>
              </a:rPr>
              <a:t>Voorzitter</a:t>
            </a:r>
            <a:endParaRPr lang="nl-NL" dirty="0"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Courier New"/>
              <a:buChar char="o"/>
            </a:pPr>
            <a:r>
              <a:rPr lang="nl-NL" dirty="0">
                <a:ea typeface="Calibri"/>
                <a:cs typeface="Times New Roman"/>
              </a:rPr>
              <a:t>Secretaris</a:t>
            </a: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Courier New"/>
              <a:buChar char="o"/>
            </a:pPr>
            <a:r>
              <a:rPr lang="nl-NL" dirty="0">
                <a:ea typeface="Calibri"/>
                <a:cs typeface="Times New Roman"/>
              </a:rPr>
              <a:t>Penningmeester / financiën + vaststelling contributie</a:t>
            </a: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Courier New"/>
              <a:buChar char="o"/>
            </a:pPr>
            <a:r>
              <a:rPr lang="nl-NL" dirty="0">
                <a:ea typeface="Calibri"/>
                <a:cs typeface="Times New Roman"/>
              </a:rPr>
              <a:t>Technisch kader</a:t>
            </a: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Courier New"/>
              <a:buChar char="o"/>
            </a:pPr>
            <a:r>
              <a:rPr lang="nl-NL" dirty="0">
                <a:ea typeface="Calibri"/>
                <a:cs typeface="Times New Roman"/>
              </a:rPr>
              <a:t>PR-commissie</a:t>
            </a: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Courier New"/>
              <a:buChar char="o"/>
            </a:pPr>
            <a:r>
              <a:rPr lang="nl-NL" dirty="0" smtClean="0">
                <a:ea typeface="Calibri"/>
                <a:cs typeface="Times New Roman"/>
              </a:rPr>
              <a:t>Jeugdraad</a:t>
            </a:r>
          </a:p>
          <a:p>
            <a:pPr>
              <a:lnSpc>
                <a:spcPct val="115000"/>
              </a:lnSpc>
            </a:pPr>
            <a:r>
              <a:rPr lang="nl-NL" dirty="0" smtClean="0"/>
              <a:t>-     Begroting 2018 </a:t>
            </a:r>
            <a:r>
              <a:rPr lang="nl-NL" dirty="0"/>
              <a:t>+ vaststellen contributie </a:t>
            </a:r>
            <a:endParaRPr lang="nl-NL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Char char="-"/>
            </a:pPr>
            <a:r>
              <a:rPr lang="nl-NL" dirty="0">
                <a:ea typeface="Calibri"/>
                <a:cs typeface="Times New Roman"/>
              </a:rPr>
              <a:t>Samenstelling nieuwe kascommissie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Char char="-"/>
            </a:pPr>
            <a:r>
              <a:rPr lang="nl-NL" dirty="0" smtClean="0">
                <a:ea typeface="Calibri"/>
                <a:cs typeface="Times New Roman"/>
              </a:rPr>
              <a:t>Onderscheiden </a:t>
            </a:r>
            <a:r>
              <a:rPr lang="nl-NL" dirty="0" err="1" smtClean="0">
                <a:ea typeface="Calibri"/>
                <a:cs typeface="Times New Roman"/>
              </a:rPr>
              <a:t>Jubillaris</a:t>
            </a:r>
            <a:r>
              <a:rPr lang="nl-NL" dirty="0" smtClean="0">
                <a:ea typeface="Calibri"/>
                <a:cs typeface="Times New Roman"/>
              </a:rPr>
              <a:t>,  lid </a:t>
            </a:r>
            <a:r>
              <a:rPr lang="nl-NL" dirty="0">
                <a:ea typeface="Calibri"/>
                <a:cs typeface="Times New Roman"/>
              </a:rPr>
              <a:t>van </a:t>
            </a:r>
            <a:r>
              <a:rPr lang="nl-NL" dirty="0" smtClean="0">
                <a:ea typeface="Calibri"/>
                <a:cs typeface="Times New Roman"/>
              </a:rPr>
              <a:t>verdienste en ereleden</a:t>
            </a:r>
            <a:endParaRPr lang="nl-NL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Char char="-"/>
            </a:pPr>
            <a:r>
              <a:rPr lang="nl-NL" dirty="0">
                <a:ea typeface="Calibri"/>
                <a:cs typeface="Times New Roman"/>
              </a:rPr>
              <a:t>Functiewijziging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Char char="-"/>
            </a:pPr>
            <a:r>
              <a:rPr lang="nl-NL" dirty="0">
                <a:ea typeface="Calibri"/>
                <a:cs typeface="Times New Roman"/>
              </a:rPr>
              <a:t>Inzet vrijwilligers en leden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Calibri"/>
              <a:buChar char="-"/>
            </a:pPr>
            <a:r>
              <a:rPr lang="nl-NL" dirty="0">
                <a:ea typeface="Calibri"/>
                <a:cs typeface="Times New Roman"/>
              </a:rPr>
              <a:t>Oproep (o.m. CCO –archief / Grote Clubactie)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Calibri"/>
              <a:buChar char="-"/>
            </a:pPr>
            <a:r>
              <a:rPr lang="nl-NL" dirty="0">
                <a:ea typeface="Calibri"/>
                <a:cs typeface="Times New Roman"/>
              </a:rPr>
              <a:t>Rondvraag en sluiting</a:t>
            </a:r>
          </a:p>
        </p:txBody>
      </p:sp>
    </p:spTree>
    <p:extLst>
      <p:ext uri="{BB962C8B-B14F-4D97-AF65-F5344CB8AC3E}">
        <p14:creationId xmlns:p14="http://schemas.microsoft.com/office/powerpoint/2010/main" val="25648170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tx2"/>
                </a:solidFill>
              </a:rPr>
              <a:t>Jeugdraad</a:t>
            </a:r>
            <a:endParaRPr lang="nl-NL" dirty="0">
              <a:solidFill>
                <a:schemeClr val="tx2"/>
              </a:solidFill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64" y="1600200"/>
            <a:ext cx="6835672" cy="4525963"/>
          </a:xfrm>
        </p:spPr>
      </p:pic>
    </p:spTree>
    <p:extLst>
      <p:ext uri="{BB962C8B-B14F-4D97-AF65-F5344CB8AC3E}">
        <p14:creationId xmlns:p14="http://schemas.microsoft.com/office/powerpoint/2010/main" val="3865089195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tx2"/>
                </a:solidFill>
              </a:rPr>
              <a:t>Jeugdraad</a:t>
            </a:r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r>
              <a:rPr lang="nl-NL" dirty="0" smtClean="0"/>
              <a:t>Leden</a:t>
            </a:r>
          </a:p>
          <a:p>
            <a:pPr lvl="1"/>
            <a:r>
              <a:rPr lang="nl-NL" sz="2100" dirty="0"/>
              <a:t>Kyara </a:t>
            </a:r>
            <a:r>
              <a:rPr lang="nl-NL" sz="2100" dirty="0" smtClean="0"/>
              <a:t>Stam (</a:t>
            </a:r>
            <a:r>
              <a:rPr lang="nl-NL" sz="2100" dirty="0"/>
              <a:t>Voorzitter</a:t>
            </a:r>
            <a:r>
              <a:rPr lang="nl-NL" sz="2100" dirty="0" smtClean="0"/>
              <a:t>)</a:t>
            </a:r>
          </a:p>
          <a:p>
            <a:pPr lvl="1"/>
            <a:r>
              <a:rPr lang="nl-NL" sz="2100" dirty="0" smtClean="0"/>
              <a:t>Evelien Hotting(Secretaris)</a:t>
            </a:r>
            <a:endParaRPr lang="nl-NL" sz="2100" dirty="0"/>
          </a:p>
          <a:p>
            <a:pPr lvl="1"/>
            <a:r>
              <a:rPr lang="nl-NL" sz="2100" dirty="0"/>
              <a:t>Floor Bleeker(Penningmeester</a:t>
            </a:r>
            <a:r>
              <a:rPr lang="nl-NL" sz="2100" dirty="0" smtClean="0"/>
              <a:t>)</a:t>
            </a:r>
          </a:p>
          <a:p>
            <a:pPr lvl="1"/>
            <a:r>
              <a:rPr lang="nl-NL" sz="2100" dirty="0" smtClean="0"/>
              <a:t>Hai </a:t>
            </a:r>
            <a:r>
              <a:rPr lang="nl-NL" sz="2100" dirty="0" err="1" smtClean="0"/>
              <a:t>Yan</a:t>
            </a:r>
            <a:r>
              <a:rPr lang="nl-NL" sz="2100" dirty="0" smtClean="0"/>
              <a:t> Flier</a:t>
            </a:r>
          </a:p>
          <a:p>
            <a:pPr lvl="1"/>
            <a:r>
              <a:rPr lang="nl-NL" sz="2100" dirty="0" err="1" smtClean="0"/>
              <a:t>Verena</a:t>
            </a:r>
            <a:r>
              <a:rPr lang="nl-NL" sz="2100" dirty="0" smtClean="0"/>
              <a:t> van der Meulen</a:t>
            </a:r>
          </a:p>
          <a:p>
            <a:pPr lvl="1"/>
            <a:r>
              <a:rPr lang="es-ES" sz="2100" dirty="0" err="1"/>
              <a:t>Nadya</a:t>
            </a:r>
            <a:r>
              <a:rPr lang="es-ES" sz="2100" dirty="0"/>
              <a:t> </a:t>
            </a:r>
            <a:r>
              <a:rPr lang="es-ES" sz="2100" dirty="0" err="1" smtClean="0"/>
              <a:t>Parera</a:t>
            </a:r>
            <a:endParaRPr lang="es-ES" sz="2100" dirty="0" smtClean="0"/>
          </a:p>
          <a:p>
            <a:pPr lvl="1"/>
            <a:r>
              <a:rPr lang="es-ES" sz="2100" dirty="0" smtClean="0"/>
              <a:t>Yaira </a:t>
            </a:r>
            <a:r>
              <a:rPr lang="es-ES" sz="2100" dirty="0"/>
              <a:t>Garate </a:t>
            </a:r>
            <a:r>
              <a:rPr lang="es-ES" sz="2100" dirty="0" smtClean="0"/>
              <a:t>Rosielo</a:t>
            </a:r>
          </a:p>
          <a:p>
            <a:pPr lvl="1"/>
            <a:endParaRPr lang="es-ES" sz="2100" dirty="0" smtClean="0"/>
          </a:p>
          <a:p>
            <a:r>
              <a:rPr lang="nl-NL" sz="2900" dirty="0" smtClean="0"/>
              <a:t>Activiteiten</a:t>
            </a:r>
          </a:p>
          <a:p>
            <a:pPr lvl="1"/>
            <a:r>
              <a:rPr lang="nl-NL" sz="2100" dirty="0" smtClean="0"/>
              <a:t>(eigen </a:t>
            </a:r>
            <a:r>
              <a:rPr lang="nl-NL" sz="2100" dirty="0" err="1" smtClean="0"/>
              <a:t>Prezi</a:t>
            </a:r>
            <a:r>
              <a:rPr lang="nl-NL" sz="2100" dirty="0" smtClean="0"/>
              <a:t> Jeugdraad)</a:t>
            </a:r>
            <a:endParaRPr lang="nl-NL" sz="2100" dirty="0"/>
          </a:p>
        </p:txBody>
      </p:sp>
      <p:pic>
        <p:nvPicPr>
          <p:cNvPr id="4" name="Afbeelding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188640"/>
            <a:ext cx="890899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tx2"/>
                </a:solidFill>
              </a:rPr>
              <a:t>PR</a:t>
            </a:r>
            <a:endParaRPr lang="nl-NL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38496"/>
            <a:ext cx="2664296" cy="3552395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628800"/>
            <a:ext cx="5292588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3494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tx2"/>
                </a:solidFill>
              </a:rPr>
              <a:t>PR</a:t>
            </a:r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9333" y="1484784"/>
            <a:ext cx="8229600" cy="4968552"/>
          </a:xfrm>
        </p:spPr>
        <p:txBody>
          <a:bodyPr>
            <a:normAutofit/>
          </a:bodyPr>
          <a:lstStyle/>
          <a:p>
            <a:r>
              <a:rPr lang="nl-NL" dirty="0" smtClean="0"/>
              <a:t>Leden</a:t>
            </a:r>
          </a:p>
          <a:p>
            <a:pPr lvl="1"/>
            <a:r>
              <a:rPr lang="nl-NL" dirty="0" smtClean="0"/>
              <a:t>Simone Rijke</a:t>
            </a:r>
          </a:p>
          <a:p>
            <a:endParaRPr lang="nl-NL" dirty="0" smtClean="0"/>
          </a:p>
          <a:p>
            <a:r>
              <a:rPr lang="nl-NL" dirty="0" smtClean="0"/>
              <a:t>2017:</a:t>
            </a:r>
          </a:p>
          <a:p>
            <a:pPr lvl="1"/>
            <a:r>
              <a:rPr lang="nl-NL" dirty="0" smtClean="0"/>
              <a:t>Clubblad</a:t>
            </a:r>
          </a:p>
          <a:p>
            <a:pPr lvl="1"/>
            <a:r>
              <a:rPr lang="nl-NL" dirty="0" smtClean="0"/>
              <a:t>Fotografie </a:t>
            </a:r>
          </a:p>
          <a:p>
            <a:pPr lvl="1"/>
            <a:r>
              <a:rPr lang="nl-NL" dirty="0" smtClean="0"/>
              <a:t>Grote Clubactie </a:t>
            </a:r>
          </a:p>
          <a:p>
            <a:pPr lvl="1"/>
            <a:r>
              <a:rPr lang="nl-NL" dirty="0" smtClean="0"/>
              <a:t>Geen verdere activiteiten </a:t>
            </a:r>
            <a:r>
              <a:rPr lang="nl-NL" dirty="0" err="1" smtClean="0"/>
              <a:t>agv</a:t>
            </a:r>
            <a:r>
              <a:rPr lang="nl-NL" dirty="0" smtClean="0"/>
              <a:t>  minimale bezetting</a:t>
            </a:r>
          </a:p>
          <a:p>
            <a:endParaRPr lang="nl-NL" sz="2100" dirty="0" smtClean="0"/>
          </a:p>
        </p:txBody>
      </p:sp>
      <p:pic>
        <p:nvPicPr>
          <p:cNvPr id="4" name="Afbeelding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188640"/>
            <a:ext cx="890899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tx2"/>
                </a:solidFill>
              </a:rPr>
              <a:t>Alle vrijwilligers bedankt!</a:t>
            </a:r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430336" y="1450802"/>
            <a:ext cx="7067128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dirty="0" smtClean="0"/>
              <a:t>Alle ouders &amp; </a:t>
            </a:r>
            <a:r>
              <a:rPr lang="nl-NL" sz="2800" dirty="0"/>
              <a:t>verzorgers en leden </a:t>
            </a:r>
            <a:endParaRPr lang="nl-NL" sz="28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000" dirty="0" smtClean="0"/>
              <a:t>wedstrijden (regelwerk, taken tijdens wedstrijden)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000" dirty="0" smtClean="0"/>
              <a:t>commissies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000" dirty="0"/>
              <a:t>j</a:t>
            </a:r>
            <a:r>
              <a:rPr lang="nl-NL" sz="2000" dirty="0" smtClean="0"/>
              <a:t>uryleden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000" dirty="0"/>
              <a:t>a</a:t>
            </a:r>
            <a:r>
              <a:rPr lang="nl-NL" sz="2000" dirty="0" smtClean="0"/>
              <a:t>ctiviteiten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000" dirty="0" smtClean="0"/>
              <a:t>zomerkampen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000" dirty="0" smtClean="0"/>
              <a:t>promotieacties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000" dirty="0" smtClean="0"/>
              <a:t>zaalhuur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000" dirty="0" smtClean="0"/>
              <a:t>clubkrant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000" dirty="0" smtClean="0"/>
              <a:t>in </a:t>
            </a:r>
            <a:r>
              <a:rPr lang="nl-NL" sz="2000" dirty="0"/>
              <a:t>de zaal </a:t>
            </a:r>
            <a:r>
              <a:rPr lang="nl-NL" sz="2000" dirty="0" smtClean="0"/>
              <a:t>(hulp, reparaties … 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000" dirty="0" smtClean="0"/>
              <a:t>Grote </a:t>
            </a:r>
            <a:r>
              <a:rPr lang="nl-NL" sz="2000" dirty="0" err="1" smtClean="0"/>
              <a:t>ClubActie</a:t>
            </a:r>
            <a:endParaRPr lang="nl-NL" sz="20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2000" dirty="0" smtClean="0"/>
              <a:t>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l-NL" dirty="0" smtClean="0">
                <a:solidFill>
                  <a:schemeClr val="tx2"/>
                </a:solidFill>
              </a:rPr>
              <a:t>Jaarverslag: vragen / opmerkingen?</a:t>
            </a:r>
            <a:endParaRPr lang="nl-NL" dirty="0">
              <a:solidFill>
                <a:schemeClr val="tx2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844824"/>
            <a:ext cx="6876256" cy="386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2207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solidFill>
                  <a:schemeClr val="tx2"/>
                </a:solidFill>
              </a:rPr>
              <a:t>Agenda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199" y="1600200"/>
            <a:ext cx="8507289" cy="5069160"/>
          </a:xfrm>
        </p:spPr>
        <p:txBody>
          <a:bodyPr>
            <a:normAutofit fontScale="32500" lnSpcReduction="20000"/>
          </a:bodyPr>
          <a:lstStyle/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4900" dirty="0">
                <a:ea typeface="Calibri"/>
                <a:cs typeface="Times New Roman"/>
              </a:rPr>
              <a:t>Opening en mededelingen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4900" dirty="0">
                <a:ea typeface="Calibri"/>
                <a:cs typeface="Times New Roman"/>
              </a:rPr>
              <a:t>Verslag van de ALV  2017 behandelen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4900" dirty="0">
                <a:ea typeface="Calibri"/>
                <a:cs typeface="Times New Roman"/>
              </a:rPr>
              <a:t>Presentatie jaarverslag, waaronder</a:t>
            </a:r>
            <a:r>
              <a:rPr lang="nl-NL" sz="4900" dirty="0" smtClean="0">
                <a:ea typeface="Calibri"/>
                <a:cs typeface="Times New Roman"/>
              </a:rPr>
              <a:t>:</a:t>
            </a:r>
          </a:p>
          <a:p>
            <a:pPr lvl="1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nl-NL" sz="4900" dirty="0" smtClean="0">
                <a:ea typeface="Calibri"/>
                <a:cs typeface="Times New Roman"/>
              </a:rPr>
              <a:t>Voorzitter</a:t>
            </a:r>
            <a:endParaRPr lang="nl-NL" sz="4900" dirty="0">
              <a:ea typeface="Calibri"/>
              <a:cs typeface="Times New Roman"/>
            </a:endParaRP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4900" dirty="0">
                <a:ea typeface="Calibri"/>
                <a:cs typeface="Times New Roman"/>
              </a:rPr>
              <a:t>Secretaris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4900" dirty="0">
                <a:ea typeface="Calibri"/>
                <a:cs typeface="Times New Roman"/>
              </a:rPr>
              <a:t>Penningmeester / financiën + vaststelling contributie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4900" dirty="0">
                <a:ea typeface="Calibri"/>
                <a:cs typeface="Times New Roman"/>
              </a:rPr>
              <a:t>Technisch kader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4900" dirty="0">
                <a:ea typeface="Calibri"/>
                <a:cs typeface="Times New Roman"/>
              </a:rPr>
              <a:t>PR-commissie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4500" dirty="0">
                <a:ea typeface="Calibri"/>
                <a:cs typeface="Times New Roman"/>
              </a:rPr>
              <a:t>Jeugdraad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nl-NL" sz="3800" dirty="0"/>
              <a:t>-     </a:t>
            </a:r>
            <a:r>
              <a:rPr lang="nl-NL" sz="5100" b="1" dirty="0"/>
              <a:t>Begroting 2018 + vaststellen contributie </a:t>
            </a:r>
            <a:endParaRPr lang="nl-NL" sz="5100" b="1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4900" dirty="0">
                <a:ea typeface="Calibri"/>
                <a:cs typeface="Times New Roman"/>
              </a:rPr>
              <a:t>Samenstelling nieuwe kascommissie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4900" dirty="0">
                <a:ea typeface="Calibri"/>
                <a:cs typeface="Times New Roman"/>
              </a:rPr>
              <a:t>Onderscheiden </a:t>
            </a:r>
            <a:r>
              <a:rPr lang="nl-NL" sz="4900" dirty="0" err="1">
                <a:ea typeface="Calibri"/>
                <a:cs typeface="Times New Roman"/>
              </a:rPr>
              <a:t>Jubillaris</a:t>
            </a:r>
            <a:r>
              <a:rPr lang="nl-NL" sz="4900" dirty="0">
                <a:ea typeface="Calibri"/>
                <a:cs typeface="Times New Roman"/>
              </a:rPr>
              <a:t>,  lid van verdienste en ereleden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4900" dirty="0">
                <a:ea typeface="Calibri"/>
                <a:cs typeface="Times New Roman"/>
              </a:rPr>
              <a:t>Functiewijziging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4900" dirty="0">
                <a:ea typeface="Calibri"/>
                <a:cs typeface="Times New Roman"/>
              </a:rPr>
              <a:t>Inzet vrijwilligers en leden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4900" dirty="0">
                <a:ea typeface="Calibri"/>
                <a:cs typeface="Times New Roman"/>
              </a:rPr>
              <a:t>Oproep (o.m. CCO –archief / Grote Clubactie)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Calibri"/>
              <a:buChar char="-"/>
            </a:pPr>
            <a:r>
              <a:rPr lang="nl-NL" sz="4900" dirty="0">
                <a:ea typeface="Calibri"/>
                <a:cs typeface="Times New Roman"/>
              </a:rPr>
              <a:t>Rondvraag en sluiting</a:t>
            </a:r>
          </a:p>
          <a:p>
            <a:endParaRPr lang="nl-NL" dirty="0"/>
          </a:p>
        </p:txBody>
      </p:sp>
      <p:pic>
        <p:nvPicPr>
          <p:cNvPr id="4" name="Afbeelding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260648"/>
            <a:ext cx="1827003" cy="1086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054506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solidFill>
                  <a:schemeClr val="tx2"/>
                </a:solidFill>
              </a:rPr>
              <a:t>Agenda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199" y="1347576"/>
            <a:ext cx="8507289" cy="5321784"/>
          </a:xfrm>
        </p:spPr>
        <p:txBody>
          <a:bodyPr>
            <a:normAutofit fontScale="40000" lnSpcReduction="20000"/>
          </a:bodyPr>
          <a:lstStyle/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Opening en mededelingen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4500" dirty="0">
                <a:ea typeface="Calibri"/>
                <a:cs typeface="Times New Roman"/>
              </a:rPr>
              <a:t>Verslag van de ALV  2017 behandelen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Presentatie jaarverslag, waaronder</a:t>
            </a:r>
            <a:r>
              <a:rPr lang="nl-NL" sz="3800" dirty="0" smtClean="0">
                <a:ea typeface="Calibri"/>
                <a:cs typeface="Times New Roman"/>
              </a:rPr>
              <a:t>:</a:t>
            </a:r>
          </a:p>
          <a:p>
            <a:pPr lvl="1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nl-NL" sz="3400" dirty="0" smtClean="0">
                <a:ea typeface="Calibri"/>
                <a:cs typeface="Times New Roman"/>
              </a:rPr>
              <a:t>Voorzitter</a:t>
            </a:r>
            <a:endParaRPr lang="nl-NL" sz="3400" dirty="0">
              <a:ea typeface="Calibri"/>
              <a:cs typeface="Times New Roman"/>
            </a:endParaRP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Secretaris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Penningmeester / financiën + vaststelling contributie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Technisch kader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PR-commissie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Jeugdraad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nl-NL" sz="3800" dirty="0"/>
              <a:t>-     Begroting 2018 + vaststellen contributie </a:t>
            </a:r>
            <a:endParaRPr lang="nl-NL" sz="3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5100" b="1" dirty="0">
                <a:ea typeface="Calibri"/>
                <a:cs typeface="Times New Roman"/>
              </a:rPr>
              <a:t>Samenstelling nieuwe kascommissie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Onderscheiden </a:t>
            </a:r>
            <a:r>
              <a:rPr lang="nl-NL" sz="3800" dirty="0" err="1">
                <a:ea typeface="Calibri"/>
                <a:cs typeface="Times New Roman"/>
              </a:rPr>
              <a:t>Jubillaris</a:t>
            </a:r>
            <a:r>
              <a:rPr lang="nl-NL" sz="3800" dirty="0">
                <a:ea typeface="Calibri"/>
                <a:cs typeface="Times New Roman"/>
              </a:rPr>
              <a:t>,  lid van verdienste en ereleden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Functiewijziging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Inzet vrijwilligers en leden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Oproep (o.m. CCO –archief / Grote Clubactie)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Rondvraag en sluiting</a:t>
            </a:r>
          </a:p>
          <a:p>
            <a:endParaRPr lang="nl-NL" dirty="0"/>
          </a:p>
        </p:txBody>
      </p:sp>
      <p:pic>
        <p:nvPicPr>
          <p:cNvPr id="4" name="Afbeelding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260648"/>
            <a:ext cx="1827003" cy="1086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96682989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solidFill>
                  <a:schemeClr val="tx2"/>
                </a:solidFill>
              </a:rPr>
              <a:t>Agenda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199" y="1124744"/>
            <a:ext cx="8507289" cy="5544616"/>
          </a:xfrm>
        </p:spPr>
        <p:txBody>
          <a:bodyPr>
            <a:normAutofit fontScale="47500" lnSpcReduction="20000"/>
          </a:bodyPr>
          <a:lstStyle/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Opening en mededelingen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4500" dirty="0">
                <a:ea typeface="Calibri"/>
                <a:cs typeface="Times New Roman"/>
              </a:rPr>
              <a:t>Verslag van de ALV  2017 behandelen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Presentatie jaarverslag, waaronder</a:t>
            </a:r>
            <a:r>
              <a:rPr lang="nl-NL" sz="3800" dirty="0" smtClean="0">
                <a:ea typeface="Calibri"/>
                <a:cs typeface="Times New Roman"/>
              </a:rPr>
              <a:t>:</a:t>
            </a:r>
          </a:p>
          <a:p>
            <a:pPr lvl="1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nl-NL" sz="3800" dirty="0" smtClean="0">
                <a:ea typeface="Calibri"/>
                <a:cs typeface="Times New Roman"/>
              </a:rPr>
              <a:t>Voorzitter</a:t>
            </a:r>
            <a:endParaRPr lang="nl-NL" sz="3800" dirty="0">
              <a:ea typeface="Calibri"/>
              <a:cs typeface="Times New Roman"/>
            </a:endParaRP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Secretaris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Penningmeester / financiën + vaststelling contributie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Technisch kader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PR-commissie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Jeugdraad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nl-NL" sz="3800" dirty="0"/>
              <a:t>-     Begroting 2018 + vaststellen contributie </a:t>
            </a:r>
            <a:endParaRPr lang="nl-NL" sz="3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Samenstelling nieuwe kascommissie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5100" b="1" dirty="0">
                <a:ea typeface="Calibri"/>
                <a:cs typeface="Times New Roman"/>
              </a:rPr>
              <a:t>Onderscheiden </a:t>
            </a:r>
            <a:r>
              <a:rPr lang="nl-NL" sz="5100" b="1" dirty="0" smtClean="0">
                <a:ea typeface="Calibri"/>
                <a:cs typeface="Times New Roman"/>
              </a:rPr>
              <a:t>Jubilaris</a:t>
            </a:r>
            <a:r>
              <a:rPr lang="nl-NL" sz="5100" b="1" dirty="0">
                <a:ea typeface="Calibri"/>
                <a:cs typeface="Times New Roman"/>
              </a:rPr>
              <a:t>,  lid van verdienste en ereleden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Functiewijziging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Inzet vrijwilligers en leden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Oproep (o.m. CCO –archief / Grote Clubactie)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Rondvraag en sluiting</a:t>
            </a:r>
          </a:p>
          <a:p>
            <a:endParaRPr lang="nl-NL" dirty="0"/>
          </a:p>
        </p:txBody>
      </p:sp>
      <p:pic>
        <p:nvPicPr>
          <p:cNvPr id="4" name="Afbeelding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260648"/>
            <a:ext cx="1827003" cy="1086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88535665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solidFill>
                  <a:schemeClr val="tx2"/>
                </a:solidFill>
              </a:rPr>
              <a:t>Agenda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529" y="1196752"/>
            <a:ext cx="8640960" cy="5661248"/>
          </a:xfrm>
        </p:spPr>
        <p:txBody>
          <a:bodyPr>
            <a:normAutofit fontScale="47500" lnSpcReduction="20000"/>
          </a:bodyPr>
          <a:lstStyle/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Opening en mededelingen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Verslag van de ALV  2017 behandelen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Presentatie jaarverslag, waaronder</a:t>
            </a:r>
            <a:r>
              <a:rPr lang="nl-NL" sz="3800" dirty="0" smtClean="0">
                <a:ea typeface="Calibri"/>
                <a:cs typeface="Times New Roman"/>
              </a:rPr>
              <a:t>:</a:t>
            </a:r>
          </a:p>
          <a:p>
            <a:pPr lvl="1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nl-NL" sz="3400" dirty="0" smtClean="0">
                <a:ea typeface="Calibri"/>
                <a:cs typeface="Times New Roman"/>
              </a:rPr>
              <a:t>Voorzitter</a:t>
            </a:r>
            <a:endParaRPr lang="nl-NL" sz="3400" dirty="0">
              <a:ea typeface="Calibri"/>
              <a:cs typeface="Times New Roman"/>
            </a:endParaRP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Secretaris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Penningmeester / financiën + vaststelling contributie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Technisch kader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PR-commissie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Jeugdraad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nl-NL" sz="3800" dirty="0"/>
              <a:t>-     Begroting 2018 + vaststellen contributie </a:t>
            </a:r>
            <a:endParaRPr lang="nl-NL" sz="3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Samenstelling nieuwe kascommissie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4500" dirty="0">
                <a:ea typeface="Calibri"/>
                <a:cs typeface="Times New Roman"/>
              </a:rPr>
              <a:t>Onderscheiden </a:t>
            </a:r>
            <a:r>
              <a:rPr lang="nl-NL" sz="4500" dirty="0" err="1">
                <a:ea typeface="Calibri"/>
                <a:cs typeface="Times New Roman"/>
              </a:rPr>
              <a:t>Jubillaris</a:t>
            </a:r>
            <a:r>
              <a:rPr lang="nl-NL" sz="4500" dirty="0">
                <a:ea typeface="Calibri"/>
                <a:cs typeface="Times New Roman"/>
              </a:rPr>
              <a:t>,  lid van verdienste en ereleden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5100" b="1" dirty="0">
                <a:ea typeface="Calibri"/>
                <a:cs typeface="Times New Roman"/>
              </a:rPr>
              <a:t>Formele Functiewijziging</a:t>
            </a:r>
          </a:p>
          <a:p>
            <a:pPr marL="800100" lvl="1" indent="-34290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Wijzigingen bestuur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 smtClean="0">
                <a:ea typeface="Calibri"/>
                <a:cs typeface="Times New Roman"/>
              </a:rPr>
              <a:t>Inzet </a:t>
            </a:r>
            <a:r>
              <a:rPr lang="nl-NL" sz="3800" dirty="0">
                <a:ea typeface="Calibri"/>
                <a:cs typeface="Times New Roman"/>
              </a:rPr>
              <a:t>vrijwilligers en leden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Oproep (o.m. CCO –archief / Grote Clubactie)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Rondvraag en sluiting</a:t>
            </a:r>
          </a:p>
          <a:p>
            <a:endParaRPr lang="nl-NL" dirty="0"/>
          </a:p>
        </p:txBody>
      </p:sp>
      <p:pic>
        <p:nvPicPr>
          <p:cNvPr id="4" name="Afbeelding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260648"/>
            <a:ext cx="1827003" cy="1086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526952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solidFill>
                  <a:schemeClr val="tx2"/>
                </a:solidFill>
              </a:rPr>
              <a:t>Agenda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199" y="1600200"/>
            <a:ext cx="8390075" cy="4925144"/>
          </a:xfrm>
        </p:spPr>
        <p:txBody>
          <a:bodyPr>
            <a:normAutofit fontScale="40000" lnSpcReduction="20000"/>
          </a:bodyPr>
          <a:lstStyle/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Opening en mededelingen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b="1" dirty="0">
                <a:ea typeface="Calibri"/>
                <a:cs typeface="Times New Roman"/>
              </a:rPr>
              <a:t>Verslag van de ALV  2017 behandelen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Presentatie jaarverslag, waaronder</a:t>
            </a:r>
            <a:r>
              <a:rPr lang="nl-NL" sz="3800" dirty="0" smtClean="0">
                <a:ea typeface="Calibri"/>
                <a:cs typeface="Times New Roman"/>
              </a:rPr>
              <a:t>:</a:t>
            </a:r>
          </a:p>
          <a:p>
            <a:pPr lvl="1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nl-NL" sz="3400" dirty="0" smtClean="0">
                <a:ea typeface="Calibri"/>
                <a:cs typeface="Times New Roman"/>
              </a:rPr>
              <a:t>Voorzitter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 smtClean="0">
                <a:ea typeface="Calibri"/>
                <a:cs typeface="Times New Roman"/>
              </a:rPr>
              <a:t>Secretaris</a:t>
            </a:r>
            <a:endParaRPr lang="nl-NL" sz="3800" dirty="0">
              <a:ea typeface="Calibri"/>
              <a:cs typeface="Times New Roman"/>
            </a:endParaRP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Penningmeester / financiën + vaststelling contributie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Technisch kader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PR-commissie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Jeugdraad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nl-NL" sz="3800" dirty="0"/>
              <a:t>-     Begroting 2018 + vaststellen contributie </a:t>
            </a:r>
            <a:endParaRPr lang="nl-NL" sz="3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Samenstelling nieuwe kascommissie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Onderscheiden </a:t>
            </a:r>
            <a:r>
              <a:rPr lang="nl-NL" sz="3800" dirty="0" err="1">
                <a:ea typeface="Calibri"/>
                <a:cs typeface="Times New Roman"/>
              </a:rPr>
              <a:t>Jubillaris</a:t>
            </a:r>
            <a:r>
              <a:rPr lang="nl-NL" sz="3800" dirty="0">
                <a:ea typeface="Calibri"/>
                <a:cs typeface="Times New Roman"/>
              </a:rPr>
              <a:t>,  lid van verdienste en ereleden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Functiewijziging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Inzet vrijwilligers en leden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Oproep (o.m. CCO –archief / Grote Clubactie)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Rondvraag en sluiting</a:t>
            </a:r>
          </a:p>
          <a:p>
            <a:endParaRPr lang="nl-NL" dirty="0"/>
          </a:p>
        </p:txBody>
      </p:sp>
      <p:pic>
        <p:nvPicPr>
          <p:cNvPr id="4" name="Afbeelding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260648"/>
            <a:ext cx="1827003" cy="1086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5645951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solidFill>
                  <a:schemeClr val="tx2"/>
                </a:solidFill>
              </a:rPr>
              <a:t>Agenda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23529" y="1052736"/>
            <a:ext cx="8640960" cy="5904656"/>
          </a:xfrm>
        </p:spPr>
        <p:txBody>
          <a:bodyPr>
            <a:normAutofit fontScale="47500" lnSpcReduction="20000"/>
          </a:bodyPr>
          <a:lstStyle/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Opening en mededelingen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Verslag van de ALV  2017 behandelen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Presentatie jaarverslag, waaronder</a:t>
            </a:r>
            <a:r>
              <a:rPr lang="nl-NL" sz="3800" dirty="0" smtClean="0">
                <a:ea typeface="Calibri"/>
                <a:cs typeface="Times New Roman"/>
              </a:rPr>
              <a:t>:</a:t>
            </a:r>
          </a:p>
          <a:p>
            <a:pPr lvl="1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nl-NL" sz="3800" dirty="0" smtClean="0">
                <a:ea typeface="Calibri"/>
                <a:cs typeface="Times New Roman"/>
              </a:rPr>
              <a:t>Voorzitter</a:t>
            </a:r>
            <a:endParaRPr lang="nl-NL" sz="3800" dirty="0">
              <a:ea typeface="Calibri"/>
              <a:cs typeface="Times New Roman"/>
            </a:endParaRP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Secretaris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Penningmeester / financiën + vaststelling contributie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Technisch kader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PR-commissie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Jeugdraad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nl-NL" sz="3800" dirty="0"/>
              <a:t>-     Begroting 2018 + vaststellen contributie </a:t>
            </a:r>
            <a:endParaRPr lang="nl-NL" sz="3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Samenstelling nieuwe kascommissie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4500" dirty="0">
                <a:ea typeface="Calibri"/>
                <a:cs typeface="Times New Roman"/>
              </a:rPr>
              <a:t>Onderscheiden </a:t>
            </a:r>
            <a:r>
              <a:rPr lang="nl-NL" sz="4500" dirty="0" err="1">
                <a:ea typeface="Calibri"/>
                <a:cs typeface="Times New Roman"/>
              </a:rPr>
              <a:t>Jubillaris</a:t>
            </a:r>
            <a:r>
              <a:rPr lang="nl-NL" sz="4500" dirty="0">
                <a:ea typeface="Calibri"/>
                <a:cs typeface="Times New Roman"/>
              </a:rPr>
              <a:t>,  lid van verdienste en ereleden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Formele Functiewijziging</a:t>
            </a:r>
          </a:p>
          <a:p>
            <a:pPr marL="800100" lvl="1" indent="-34290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Wijzigingen bestuur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5100" b="1" dirty="0" smtClean="0">
                <a:ea typeface="Calibri"/>
                <a:cs typeface="Times New Roman"/>
              </a:rPr>
              <a:t>Inzet </a:t>
            </a:r>
            <a:r>
              <a:rPr lang="nl-NL" sz="5100" b="1" dirty="0">
                <a:ea typeface="Calibri"/>
                <a:cs typeface="Times New Roman"/>
              </a:rPr>
              <a:t>vrijwilligers en leden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Oproep (o.m. CCO –archief / Grote Clubactie)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Rondvraag en sluiting</a:t>
            </a:r>
          </a:p>
          <a:p>
            <a:endParaRPr lang="nl-NL" dirty="0"/>
          </a:p>
        </p:txBody>
      </p:sp>
      <p:pic>
        <p:nvPicPr>
          <p:cNvPr id="4" name="Afbeelding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260648"/>
            <a:ext cx="1827003" cy="1086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6094663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1143000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tx2"/>
                </a:solidFill>
              </a:rPr>
              <a:t>Agenda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9" cy="5760640"/>
          </a:xfrm>
        </p:spPr>
        <p:txBody>
          <a:bodyPr>
            <a:normAutofit fontScale="47500" lnSpcReduction="20000"/>
          </a:bodyPr>
          <a:lstStyle/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Opening en mededelingen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Verslag van de ALV  2017 behandelen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Presentatie jaarverslag, waaronder</a:t>
            </a:r>
            <a:r>
              <a:rPr lang="nl-NL" sz="3800" dirty="0" smtClean="0">
                <a:ea typeface="Calibri"/>
                <a:cs typeface="Times New Roman"/>
              </a:rPr>
              <a:t>:</a:t>
            </a:r>
          </a:p>
          <a:p>
            <a:pPr lvl="1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nl-NL" sz="3800" dirty="0" smtClean="0">
                <a:ea typeface="Calibri"/>
                <a:cs typeface="Times New Roman"/>
              </a:rPr>
              <a:t>Voorzitter</a:t>
            </a:r>
            <a:endParaRPr lang="nl-NL" sz="3800" dirty="0">
              <a:ea typeface="Calibri"/>
              <a:cs typeface="Times New Roman"/>
            </a:endParaRP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Secretaris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Penningmeester / financiën + vaststelling contributie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Technisch kader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PR-commissie</a:t>
            </a:r>
          </a:p>
          <a:p>
            <a:pPr lvl="1">
              <a:lnSpc>
                <a:spcPct val="115000"/>
              </a:lnSpc>
              <a:buFont typeface="Courier New"/>
              <a:buChar char="o"/>
            </a:pPr>
            <a:r>
              <a:rPr lang="nl-NL" sz="3800" dirty="0">
                <a:ea typeface="Calibri"/>
                <a:cs typeface="Times New Roman"/>
              </a:rPr>
              <a:t>Jeugdraad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nl-NL" sz="3800" dirty="0"/>
              <a:t>-     Begroting 2018 + vaststellen contributie </a:t>
            </a:r>
            <a:endParaRPr lang="nl-NL" sz="3800" dirty="0"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Samenstelling nieuwe kascommissie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Onderscheiden </a:t>
            </a:r>
            <a:r>
              <a:rPr lang="nl-NL" sz="3800" dirty="0" err="1">
                <a:ea typeface="Calibri"/>
                <a:cs typeface="Times New Roman"/>
              </a:rPr>
              <a:t>Jubillaris</a:t>
            </a:r>
            <a:r>
              <a:rPr lang="nl-NL" sz="3800" dirty="0">
                <a:ea typeface="Calibri"/>
                <a:cs typeface="Times New Roman"/>
              </a:rPr>
              <a:t>,  lid van verdienste en ereleden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Formele Functiewijziging</a:t>
            </a:r>
          </a:p>
          <a:p>
            <a:pPr marL="800100" lvl="1" indent="-342900">
              <a:lnSpc>
                <a:spcPct val="115000"/>
              </a:lnSpc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Wijzigingen bestuur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3800" dirty="0" smtClean="0">
                <a:ea typeface="Calibri"/>
                <a:cs typeface="Times New Roman"/>
              </a:rPr>
              <a:t>Inzet </a:t>
            </a:r>
            <a:r>
              <a:rPr lang="nl-NL" sz="3800" dirty="0">
                <a:ea typeface="Calibri"/>
                <a:cs typeface="Times New Roman"/>
              </a:rPr>
              <a:t>vrijwilligers en leden</a:t>
            </a:r>
          </a:p>
          <a:p>
            <a:pPr lvl="0">
              <a:lnSpc>
                <a:spcPct val="115000"/>
              </a:lnSpc>
              <a:buFont typeface="Calibri"/>
              <a:buChar char="-"/>
            </a:pPr>
            <a:r>
              <a:rPr lang="nl-NL" sz="5100" b="1" dirty="0">
                <a:ea typeface="Calibri"/>
                <a:cs typeface="Times New Roman"/>
              </a:rPr>
              <a:t>Oproep (o.m. CCO –archief / Grote Clubactie)</a:t>
            </a:r>
          </a:p>
          <a:p>
            <a:pPr lvl="0">
              <a:lnSpc>
                <a:spcPct val="115000"/>
              </a:lnSpc>
              <a:spcAft>
                <a:spcPts val="1000"/>
              </a:spcAft>
              <a:buFont typeface="Calibri"/>
              <a:buChar char="-"/>
            </a:pPr>
            <a:r>
              <a:rPr lang="nl-NL" sz="3800" dirty="0">
                <a:ea typeface="Calibri"/>
                <a:cs typeface="Times New Roman"/>
              </a:rPr>
              <a:t>Rondvraag en sluiting</a:t>
            </a:r>
          </a:p>
          <a:p>
            <a:endParaRPr lang="nl-NL" dirty="0"/>
          </a:p>
        </p:txBody>
      </p:sp>
      <p:pic>
        <p:nvPicPr>
          <p:cNvPr id="4" name="Afbeelding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260648"/>
            <a:ext cx="1827003" cy="1086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38962743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143000"/>
          </a:xfrm>
        </p:spPr>
        <p:txBody>
          <a:bodyPr/>
          <a:lstStyle/>
          <a:p>
            <a:r>
              <a:rPr lang="nl-NL" dirty="0" smtClean="0">
                <a:solidFill>
                  <a:schemeClr val="tx2"/>
                </a:solidFill>
              </a:rPr>
              <a:t>WVNTTK / Rondvraag</a:t>
            </a:r>
            <a:endParaRPr lang="nl-NL" dirty="0">
              <a:solidFill>
                <a:schemeClr val="tx2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844824"/>
            <a:ext cx="6876256" cy="386789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260648"/>
            <a:ext cx="1827003" cy="1086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el 1"/>
          <p:cNvSpPr txBox="1">
            <a:spLocks/>
          </p:cNvSpPr>
          <p:nvPr/>
        </p:nvSpPr>
        <p:spPr>
          <a:xfrm>
            <a:off x="457200" y="263691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 smtClean="0">
                <a:solidFill>
                  <a:schemeClr val="tx2"/>
                </a:solidFill>
              </a:rPr>
              <a:t>Bedankt voor jullie aanwezigheid!</a:t>
            </a:r>
            <a:endParaRPr lang="nl-NL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6731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solidFill>
                  <a:schemeClr val="tx2"/>
                </a:solidFill>
              </a:rPr>
              <a:t>Presentatie jaarverslag </a:t>
            </a:r>
            <a:r>
              <a:rPr lang="nl-NL" dirty="0" smtClean="0">
                <a:solidFill>
                  <a:schemeClr val="tx2"/>
                </a:solidFill>
              </a:rPr>
              <a:t>2017</a:t>
            </a:r>
            <a:endParaRPr lang="nl-NL" dirty="0">
              <a:solidFill>
                <a:schemeClr val="tx2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330520169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/>
          <a:lstStyle/>
          <a:p>
            <a:r>
              <a:rPr lang="nl-NL" dirty="0" smtClean="0">
                <a:solidFill>
                  <a:schemeClr val="tx2"/>
                </a:solidFill>
              </a:rPr>
              <a:t>Voorzitter</a:t>
            </a:r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1128211" y="1772816"/>
            <a:ext cx="68407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Grote lijnen: stabiele voortzetting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Financieel Gezond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Lessen &amp; leiding algemeen </a:t>
            </a:r>
            <a:r>
              <a:rPr lang="nl-NL" dirty="0"/>
              <a:t>– </a:t>
            </a:r>
            <a:r>
              <a:rPr lang="nl-NL" dirty="0" smtClean="0"/>
              <a:t>Veel </a:t>
            </a:r>
            <a:r>
              <a:rPr lang="nl-NL" dirty="0"/>
              <a:t>wisseling in de Leiding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 smtClean="0"/>
              <a:t>Doelstelling 2018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6467111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tx2"/>
                </a:solidFill>
              </a:rPr>
              <a:t>Secretaris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8498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tx2"/>
                </a:solidFill>
              </a:rPr>
              <a:t>Overzicht</a:t>
            </a:r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92500" lnSpcReduction="20000"/>
          </a:bodyPr>
          <a:lstStyle/>
          <a:p>
            <a:r>
              <a:rPr lang="nl-NL" dirty="0" smtClean="0"/>
              <a:t>Bestuurssamenstelling </a:t>
            </a:r>
          </a:p>
          <a:p>
            <a:pPr lvl="1"/>
            <a:r>
              <a:rPr lang="nl-NL" sz="2100" dirty="0" smtClean="0"/>
              <a:t>Guido van Beuzekom, Voorzitter  </a:t>
            </a:r>
          </a:p>
          <a:p>
            <a:pPr lvl="1"/>
            <a:r>
              <a:rPr lang="sv-SE" sz="2100" dirty="0" smtClean="0"/>
              <a:t>Meindert Jansma</a:t>
            </a:r>
            <a:r>
              <a:rPr lang="nl-NL" sz="2100" dirty="0" smtClean="0"/>
              <a:t>, Secretaris </a:t>
            </a:r>
          </a:p>
          <a:p>
            <a:pPr lvl="1"/>
            <a:r>
              <a:rPr lang="nl-NL" sz="2100" dirty="0" smtClean="0"/>
              <a:t>Astrid </a:t>
            </a:r>
            <a:r>
              <a:rPr lang="nl-NL" sz="2100" dirty="0" err="1" smtClean="0"/>
              <a:t>Ullersma</a:t>
            </a:r>
            <a:r>
              <a:rPr lang="nl-NL" sz="2100" dirty="0" smtClean="0"/>
              <a:t>, Penningmeester  </a:t>
            </a:r>
          </a:p>
          <a:p>
            <a:pPr lvl="1"/>
            <a:r>
              <a:rPr lang="nl-NL" sz="2100" dirty="0" err="1" smtClean="0"/>
              <a:t>Dania</a:t>
            </a:r>
            <a:r>
              <a:rPr lang="nl-NL" sz="2100" dirty="0" smtClean="0"/>
              <a:t> Vos, Algemeen Bestuurslid  </a:t>
            </a:r>
          </a:p>
          <a:p>
            <a:pPr lvl="1"/>
            <a:r>
              <a:rPr lang="nl-NL" sz="2100" dirty="0" err="1" smtClean="0"/>
              <a:t>Daniela</a:t>
            </a:r>
            <a:r>
              <a:rPr lang="nl-NL" sz="2100" dirty="0" smtClean="0"/>
              <a:t> Kraus, Algemeen Bestuurslid –</a:t>
            </a:r>
          </a:p>
          <a:p>
            <a:pPr lvl="1"/>
            <a:endParaRPr lang="nl-NL" sz="2100" dirty="0"/>
          </a:p>
          <a:p>
            <a:pPr lvl="1"/>
            <a:r>
              <a:rPr lang="nl-NL" dirty="0" smtClean="0"/>
              <a:t>Ledenadministratie</a:t>
            </a:r>
          </a:p>
          <a:p>
            <a:pPr lvl="1"/>
            <a:r>
              <a:rPr lang="nl-NL" sz="2300" dirty="0" smtClean="0"/>
              <a:t>Karin Mol</a:t>
            </a:r>
          </a:p>
          <a:p>
            <a:pPr lvl="1"/>
            <a:endParaRPr lang="nl-NL" dirty="0" smtClean="0"/>
          </a:p>
          <a:p>
            <a:r>
              <a:rPr lang="nl-NL" dirty="0" smtClean="0"/>
              <a:t>Vergaderingen</a:t>
            </a:r>
          </a:p>
          <a:p>
            <a:pPr lvl="1"/>
            <a:r>
              <a:rPr lang="nl-NL" sz="2100" dirty="0" smtClean="0"/>
              <a:t>10 Bestuursvergaderingen ; daarnaast periodieke overleggen tussen </a:t>
            </a:r>
            <a:r>
              <a:rPr lang="nl-NL" sz="2100" dirty="0" err="1" smtClean="0"/>
              <a:t>acrotrainers</a:t>
            </a:r>
            <a:r>
              <a:rPr lang="nl-NL" sz="2100" dirty="0" smtClean="0"/>
              <a:t> en </a:t>
            </a:r>
            <a:r>
              <a:rPr lang="nl-NL" sz="2100" dirty="0" err="1" smtClean="0"/>
              <a:t>bestuursafvaardiging</a:t>
            </a:r>
            <a:endParaRPr lang="nl-NL" sz="2100" dirty="0" smtClean="0"/>
          </a:p>
          <a:p>
            <a:pPr lvl="1">
              <a:buNone/>
            </a:pPr>
            <a:endParaRPr lang="nl-NL" dirty="0"/>
          </a:p>
        </p:txBody>
      </p:sp>
      <p:pic>
        <p:nvPicPr>
          <p:cNvPr id="4" name="Afbeelding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188640"/>
            <a:ext cx="890899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dirty="0" smtClean="0">
                <a:solidFill>
                  <a:schemeClr val="tx2"/>
                </a:solidFill>
              </a:rPr>
              <a:t>(Leden)administratie &amp; zaalhuur</a:t>
            </a:r>
            <a:endParaRPr lang="nl-NL" sz="4000" dirty="0">
              <a:solidFill>
                <a:schemeClr val="tx2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92055" y="1412776"/>
            <a:ext cx="8229600" cy="4934043"/>
          </a:xfrm>
        </p:spPr>
        <p:txBody>
          <a:bodyPr>
            <a:normAutofit/>
          </a:bodyPr>
          <a:lstStyle/>
          <a:p>
            <a:r>
              <a:rPr lang="nl-NL" sz="2800" dirty="0" smtClean="0"/>
              <a:t>Ledenadministratie</a:t>
            </a:r>
          </a:p>
          <a:p>
            <a:pPr lvl="1"/>
            <a:r>
              <a:rPr lang="nl-NL" sz="2100" dirty="0" smtClean="0"/>
              <a:t>Ledental Stabiel (285)</a:t>
            </a:r>
            <a:endParaRPr lang="nl-NL" sz="2100" dirty="0"/>
          </a:p>
          <a:p>
            <a:pPr lvl="1">
              <a:spcAft>
                <a:spcPts val="1200"/>
              </a:spcAft>
            </a:pPr>
            <a:r>
              <a:rPr lang="nl-NL" sz="2100" dirty="0" smtClean="0"/>
              <a:t>Volledig bijgewerkt  Alle bestaande achterstanden sinds begin 2017 volledig ingelopen, contributie geheel bij (Hulde!)</a:t>
            </a:r>
          </a:p>
          <a:p>
            <a:r>
              <a:rPr lang="nl-NL" sz="2800" dirty="0" smtClean="0"/>
              <a:t>Zaalhuur</a:t>
            </a:r>
          </a:p>
          <a:p>
            <a:pPr lvl="1"/>
            <a:r>
              <a:rPr lang="nl-NL" sz="2100" dirty="0" smtClean="0"/>
              <a:t>5 locaties</a:t>
            </a:r>
          </a:p>
          <a:p>
            <a:pPr lvl="1">
              <a:spcAft>
                <a:spcPts val="1200"/>
              </a:spcAft>
            </a:pPr>
            <a:r>
              <a:rPr lang="nl-NL" sz="2100" dirty="0" smtClean="0"/>
              <a:t>Zaal Hikari</a:t>
            </a:r>
          </a:p>
          <a:p>
            <a:pPr lvl="1">
              <a:spcAft>
                <a:spcPts val="1200"/>
              </a:spcAft>
            </a:pPr>
            <a:r>
              <a:rPr lang="nl-NL" sz="2100" dirty="0" smtClean="0"/>
              <a:t>Algemeen: Vlotte samenwerking bij </a:t>
            </a:r>
            <a:r>
              <a:rPr lang="nl-NL" sz="2100" dirty="0" err="1" smtClean="0"/>
              <a:t>adhoc</a:t>
            </a:r>
            <a:r>
              <a:rPr lang="nl-NL" sz="2100" dirty="0" smtClean="0"/>
              <a:t> wijzigingen en vragen</a:t>
            </a:r>
          </a:p>
          <a:p>
            <a:r>
              <a:rPr lang="nl-NL" sz="2800" dirty="0" smtClean="0"/>
              <a:t>Administratie</a:t>
            </a:r>
          </a:p>
          <a:p>
            <a:pPr lvl="1"/>
            <a:r>
              <a:rPr lang="nl-NL" sz="2100" dirty="0" smtClean="0"/>
              <a:t>Speerpunt 2018:  toetsing aan Privacywet  (AVG-</a:t>
            </a:r>
            <a:r>
              <a:rPr lang="nl-NL" sz="2100" dirty="0" err="1" smtClean="0"/>
              <a:t>proof</a:t>
            </a:r>
            <a:r>
              <a:rPr lang="nl-NL" sz="2100" dirty="0" smtClean="0"/>
              <a:t>)</a:t>
            </a:r>
            <a:endParaRPr lang="nl-NL" sz="1700" dirty="0" smtClean="0"/>
          </a:p>
          <a:p>
            <a:pPr lvl="1"/>
            <a:endParaRPr lang="nl-NL" sz="1700" dirty="0"/>
          </a:p>
          <a:p>
            <a:pPr marL="457200" lvl="1" indent="0">
              <a:buNone/>
            </a:pPr>
            <a:endParaRPr lang="nl-NL" sz="2100" dirty="0" smtClean="0"/>
          </a:p>
        </p:txBody>
      </p:sp>
      <p:pic>
        <p:nvPicPr>
          <p:cNvPr id="4" name="Afbeelding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188640"/>
            <a:ext cx="890899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tx2"/>
                </a:solidFill>
              </a:rPr>
              <a:t>Penningmeester</a:t>
            </a:r>
            <a:endParaRPr lang="nl-NL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179" y="1600200"/>
            <a:ext cx="6831642" cy="4525963"/>
          </a:xfrm>
        </p:spPr>
      </p:pic>
    </p:spTree>
    <p:extLst>
      <p:ext uri="{BB962C8B-B14F-4D97-AF65-F5344CB8AC3E}">
        <p14:creationId xmlns:p14="http://schemas.microsoft.com/office/powerpoint/2010/main" val="20555782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622</Words>
  <Application>Microsoft Office PowerPoint</Application>
  <PresentationFormat>Diavoorstelling (4:3)</PresentationFormat>
  <Paragraphs>319</Paragraphs>
  <Slides>33</Slides>
  <Notes>25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33</vt:i4>
      </vt:variant>
    </vt:vector>
  </HeadingPairs>
  <TitlesOfParts>
    <vt:vector size="34" baseType="lpstr">
      <vt:lpstr>Office-thema</vt:lpstr>
      <vt:lpstr>Algemene Ledenvergadering 22-3-2018</vt:lpstr>
      <vt:lpstr>PowerPoint-presentatie</vt:lpstr>
      <vt:lpstr>Agenda</vt:lpstr>
      <vt:lpstr>Presentatie jaarverslag 2017</vt:lpstr>
      <vt:lpstr>Voorzitter</vt:lpstr>
      <vt:lpstr>Secretaris</vt:lpstr>
      <vt:lpstr>Overzicht</vt:lpstr>
      <vt:lpstr>(Leden)administratie &amp; zaalhuur</vt:lpstr>
      <vt:lpstr>Penningmeester</vt:lpstr>
      <vt:lpstr>Financieel verslag</vt:lpstr>
      <vt:lpstr>Inkomsten</vt:lpstr>
      <vt:lpstr>Uitgaven</vt:lpstr>
      <vt:lpstr>Balans</vt:lpstr>
      <vt:lpstr>Toelichting op financieel verslag</vt:lpstr>
      <vt:lpstr>Technisch kader</vt:lpstr>
      <vt:lpstr>Leiding</vt:lpstr>
      <vt:lpstr>Assistenten</vt:lpstr>
      <vt:lpstr>Beleid &amp; Materiaal</vt:lpstr>
      <vt:lpstr>Lessen &amp; wedstrijden</vt:lpstr>
      <vt:lpstr>Jeugdraad</vt:lpstr>
      <vt:lpstr>Jeugdraad</vt:lpstr>
      <vt:lpstr>PR</vt:lpstr>
      <vt:lpstr>PR</vt:lpstr>
      <vt:lpstr>Alle vrijwilligers bedankt!</vt:lpstr>
      <vt:lpstr>Jaarverslag: vragen / opmerkingen?</vt:lpstr>
      <vt:lpstr>Agenda</vt:lpstr>
      <vt:lpstr>Agenda</vt:lpstr>
      <vt:lpstr>Agenda</vt:lpstr>
      <vt:lpstr>Agenda</vt:lpstr>
      <vt:lpstr>Agenda</vt:lpstr>
      <vt:lpstr>Agenda</vt:lpstr>
      <vt:lpstr>WVNTTK / Rondvraag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Financiële situatie CCO</dc:title>
  <dc:creator>Anika</dc:creator>
  <cp:lastModifiedBy>Meindert</cp:lastModifiedBy>
  <cp:revision>149</cp:revision>
  <dcterms:created xsi:type="dcterms:W3CDTF">2013-03-21T18:50:44Z</dcterms:created>
  <dcterms:modified xsi:type="dcterms:W3CDTF">2018-03-25T12:03:05Z</dcterms:modified>
</cp:coreProperties>
</file>